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11"/>
  </p:notesMasterIdLst>
  <p:handoutMasterIdLst>
    <p:handoutMasterId r:id="rId12"/>
  </p:handoutMasterIdLst>
  <p:sldIdLst>
    <p:sldId id="382" r:id="rId2"/>
    <p:sldId id="383" r:id="rId3"/>
    <p:sldId id="384" r:id="rId4"/>
    <p:sldId id="390" r:id="rId5"/>
    <p:sldId id="385" r:id="rId6"/>
    <p:sldId id="386" r:id="rId7"/>
    <p:sldId id="387" r:id="rId8"/>
    <p:sldId id="388" r:id="rId9"/>
    <p:sldId id="389" r:id="rId10"/>
  </p:sldIdLst>
  <p:sldSz cx="9144000" cy="5143500" type="screen16x9"/>
  <p:notesSz cx="6858000" cy="9144000"/>
  <p:embeddedFontLst>
    <p:embeddedFont>
      <p:font typeface="Aharoni" panose="02010803020104030203" pitchFamily="2" charset="-79"/>
      <p:bold r:id="rId13"/>
    </p:embeddedFont>
    <p:embeddedFont>
      <p:font typeface="Blackadder ITC" panose="04020505050007020D02" pitchFamily="82" charset="0"/>
      <p:regular r:id="rId14"/>
    </p:embeddedFont>
    <p:embeddedFont>
      <p:font typeface="Figtree Black" panose="02010600030101010101" charset="0"/>
      <p:bold r:id="rId15"/>
      <p:boldItalic r:id="rId16"/>
    </p:embeddedFont>
    <p:embeddedFont>
      <p:font typeface="Hanken Grotesk" panose="02010600030101010101" charset="0"/>
      <p:regular r:id="rId17"/>
      <p:bold r:id="rId18"/>
      <p:italic r:id="rId19"/>
      <p:boldItalic r:id="rId20"/>
    </p:embeddedFont>
    <p:embeddedFont>
      <p:font typeface="Montserrat" panose="00000500000000000000" pitchFamily="2" charset="0"/>
      <p:regular r:id="rId21"/>
      <p:bold r:id="rId22"/>
      <p:italic r:id="rId23"/>
      <p:boldItalic r:id="rId24"/>
    </p:embeddedFont>
    <p:embeddedFont>
      <p:font typeface="Montserrat Medium" panose="00000600000000000000" pitchFamily="2" charset="0"/>
      <p:regular r:id="rId25"/>
      <p: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FFFFFF"/>
    <a:srgbClr val="008000"/>
    <a:srgbClr val="33CC33"/>
    <a:srgbClr val="F5BF83"/>
    <a:srgbClr val="FFCCFF"/>
    <a:srgbClr val="F8F8F8"/>
    <a:srgbClr val="66FFFF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51F6FFF-0ED4-471A-A923-F5E483805EAC}">
  <a:tblStyle styleId="{951F6FFF-0ED4-471A-A923-F5E483805EA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32" y="5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BBA2667-5FF1-FBDD-C4F8-368CD9AB65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5E740-53F2-9021-AEB8-5684BA87367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0D75A3-E3A7-4311-A6CF-14F3B6827162}" type="datetimeFigureOut">
              <a:rPr lang="en-GB" smtClean="0"/>
              <a:t>08/06/2026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7B08D-F5A1-D67A-EAA2-85F37ED4B86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973B-826A-1C0D-2173-0E8C4E82731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88D1F0-1786-4BCD-9863-52D73C46FB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81535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346075" y="130450"/>
            <a:ext cx="4889100" cy="4889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727425" y="-49275"/>
            <a:ext cx="7703400" cy="5243325"/>
            <a:chOff x="727425" y="-49275"/>
            <a:chExt cx="7703400" cy="5243325"/>
          </a:xfrm>
        </p:grpSpPr>
        <p:sp>
          <p:nvSpPr>
            <p:cNvPr id="11" name="Google Shape;11;p2"/>
            <p:cNvSpPr/>
            <p:nvPr/>
          </p:nvSpPr>
          <p:spPr>
            <a:xfrm>
              <a:off x="727425" y="533550"/>
              <a:ext cx="7703400" cy="40749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2" name="Google Shape;12;p2"/>
            <p:cNvCxnSpPr/>
            <p:nvPr/>
          </p:nvCxnSpPr>
          <p:spPr>
            <a:xfrm rot="10800000">
              <a:off x="727425" y="-49275"/>
              <a:ext cx="0" cy="585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 rot="10800000">
              <a:off x="8430775" y="4608450"/>
              <a:ext cx="0" cy="585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87125" y="1670213"/>
            <a:ext cx="5897400" cy="13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1087125" y="2997488"/>
            <a:ext cx="5897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499BDF-AFF5-47B3-D358-4DCF1339BF35}"/>
              </a:ext>
            </a:extLst>
          </p:cNvPr>
          <p:cNvSpPr txBox="1"/>
          <p:nvPr userDrawn="1"/>
        </p:nvSpPr>
        <p:spPr>
          <a:xfrm>
            <a:off x="7887522" y="4711773"/>
            <a:ext cx="2828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1C5494CF-3483-9E71-170E-4B4697364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822" y="4764075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40777-CDB8-4C4A-A632-9FBE6767C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8240650" y="4204325"/>
            <a:ext cx="1861500" cy="1861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" name="Google Shape;27;p4"/>
          <p:cNvGrpSpPr/>
          <p:nvPr/>
        </p:nvGrpSpPr>
        <p:grpSpPr>
          <a:xfrm>
            <a:off x="-19050" y="232800"/>
            <a:ext cx="8930250" cy="5027400"/>
            <a:chOff x="-19050" y="232800"/>
            <a:chExt cx="8930250" cy="5027400"/>
          </a:xfrm>
        </p:grpSpPr>
        <p:sp>
          <p:nvSpPr>
            <p:cNvPr id="28" name="Google Shape;28;p4"/>
            <p:cNvSpPr/>
            <p:nvPr/>
          </p:nvSpPr>
          <p:spPr>
            <a:xfrm>
              <a:off x="232200" y="232800"/>
              <a:ext cx="8679000" cy="46845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9" name="Google Shape;29;p4"/>
            <p:cNvCxnSpPr/>
            <p:nvPr/>
          </p:nvCxnSpPr>
          <p:spPr>
            <a:xfrm rot="10800000">
              <a:off x="-19050" y="232800"/>
              <a:ext cx="2589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4"/>
            <p:cNvCxnSpPr/>
            <p:nvPr/>
          </p:nvCxnSpPr>
          <p:spPr>
            <a:xfrm>
              <a:off x="8911200" y="4917300"/>
              <a:ext cx="0" cy="3429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215750"/>
            <a:ext cx="7704000" cy="323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 rtl="0">
              <a:spcBef>
                <a:spcPts val="0"/>
              </a:spcBef>
              <a:spcAft>
                <a:spcPts val="0"/>
              </a:spcAft>
              <a:buSzPts val="800"/>
              <a:buChar char="●"/>
              <a:defRPr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marL="1371600" lvl="2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C5E58F67-BC7D-C9BD-6A87-099E1258C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3800" y="461115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40777-CDB8-4C4A-A632-9FBE6767C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/>
          <p:nvPr/>
        </p:nvSpPr>
        <p:spPr>
          <a:xfrm>
            <a:off x="-2613450" y="-126025"/>
            <a:ext cx="5402100" cy="54021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9"/>
          <p:cNvGrpSpPr/>
          <p:nvPr/>
        </p:nvGrpSpPr>
        <p:grpSpPr>
          <a:xfrm>
            <a:off x="727425" y="-49275"/>
            <a:ext cx="7703400" cy="5243325"/>
            <a:chOff x="727425" y="-49275"/>
            <a:chExt cx="7703400" cy="5243325"/>
          </a:xfrm>
        </p:grpSpPr>
        <p:sp>
          <p:nvSpPr>
            <p:cNvPr id="71" name="Google Shape;71;p9"/>
            <p:cNvSpPr/>
            <p:nvPr/>
          </p:nvSpPr>
          <p:spPr>
            <a:xfrm>
              <a:off x="727425" y="533550"/>
              <a:ext cx="7703400" cy="40749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2" name="Google Shape;72;p9"/>
            <p:cNvCxnSpPr/>
            <p:nvPr/>
          </p:nvCxnSpPr>
          <p:spPr>
            <a:xfrm rot="10800000">
              <a:off x="727425" y="-49275"/>
              <a:ext cx="0" cy="585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9"/>
            <p:cNvCxnSpPr/>
            <p:nvPr/>
          </p:nvCxnSpPr>
          <p:spPr>
            <a:xfrm rot="10800000">
              <a:off x="8430775" y="4608450"/>
              <a:ext cx="0" cy="5856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3496850" y="1021763"/>
            <a:ext cx="4294800" cy="20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"/>
          </p:nvPr>
        </p:nvSpPr>
        <p:spPr>
          <a:xfrm>
            <a:off x="3496850" y="3117038"/>
            <a:ext cx="4294800" cy="10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4094CF-EE2D-1145-A330-34546D405E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3800" y="461115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40777-CDB8-4C4A-A632-9FBE6767C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DDB3FC-746B-5DC8-9820-18968F303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3800" y="4611157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40777-CDB8-4C4A-A632-9FBE6767C9EF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/>
          <p:nvPr/>
        </p:nvSpPr>
        <p:spPr>
          <a:xfrm>
            <a:off x="8141975" y="-886575"/>
            <a:ext cx="1861500" cy="1861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5" name="Google Shape;275;p29"/>
          <p:cNvGrpSpPr/>
          <p:nvPr/>
        </p:nvGrpSpPr>
        <p:grpSpPr>
          <a:xfrm>
            <a:off x="232200" y="232800"/>
            <a:ext cx="9045000" cy="4975500"/>
            <a:chOff x="232200" y="232800"/>
            <a:chExt cx="9045000" cy="4975500"/>
          </a:xfrm>
        </p:grpSpPr>
        <p:sp>
          <p:nvSpPr>
            <p:cNvPr id="276" name="Google Shape;276;p29"/>
            <p:cNvSpPr/>
            <p:nvPr/>
          </p:nvSpPr>
          <p:spPr>
            <a:xfrm>
              <a:off x="232200" y="232800"/>
              <a:ext cx="8679000" cy="4684500"/>
            </a:xfrm>
            <a:prstGeom prst="rect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77" name="Google Shape;277;p29"/>
            <p:cNvCxnSpPr/>
            <p:nvPr/>
          </p:nvCxnSpPr>
          <p:spPr>
            <a:xfrm>
              <a:off x="8911200" y="232800"/>
              <a:ext cx="366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29"/>
            <p:cNvCxnSpPr/>
            <p:nvPr/>
          </p:nvCxnSpPr>
          <p:spPr>
            <a:xfrm>
              <a:off x="232200" y="4917300"/>
              <a:ext cx="1200" cy="2910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gtree Black"/>
              <a:buNone/>
              <a:defRPr sz="2800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Black"/>
              <a:buNone/>
              <a:defRPr sz="3000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Black"/>
              <a:buNone/>
              <a:defRPr sz="3000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Black"/>
              <a:buNone/>
              <a:defRPr sz="3000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Black"/>
              <a:buNone/>
              <a:defRPr sz="3000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Black"/>
              <a:buNone/>
              <a:defRPr sz="3000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Black"/>
              <a:buNone/>
              <a:defRPr sz="3000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Black"/>
              <a:buNone/>
              <a:defRPr sz="3000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Black"/>
              <a:buNone/>
              <a:defRPr sz="3000">
                <a:solidFill>
                  <a:schemeClr val="dk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400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Char char="●"/>
              <a:defRPr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Char char="○"/>
              <a:defRPr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Char char="■"/>
              <a:defRPr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Char char="●"/>
              <a:defRPr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Char char="○"/>
              <a:defRPr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Char char="■"/>
              <a:defRPr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Char char="●"/>
              <a:defRPr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Char char="○"/>
              <a:defRPr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anken Grotesk"/>
              <a:buChar char="■"/>
              <a:defRPr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5DE01-163C-E940-F9D4-F9C3B507E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840777-CDB8-4C4A-A632-9FBE6767C9EF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75" r:id="rId5"/>
  </p:sldLayoutIdLst>
  <p:transition>
    <p:fade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2.gif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7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demo1.mirrorworldnavi.com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0355344-A7C6-F652-CDF4-5BBE1AE80C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800" dirty="0"/>
              <a:t>Mirror World 3D Immersive Indoor Navigation</a:t>
            </a:r>
            <a:endParaRPr lang="en-GB" sz="28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7ADA3AC-C404-8717-8EB5-96C097BBE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7125" y="2997487"/>
            <a:ext cx="5897400" cy="786721"/>
          </a:xfrm>
        </p:spPr>
        <p:txBody>
          <a:bodyPr/>
          <a:lstStyle/>
          <a:p>
            <a:r>
              <a:rPr lang="en-US" dirty="0"/>
              <a:t>Founder &amp; CEO</a:t>
            </a:r>
          </a:p>
          <a:p>
            <a:r>
              <a:rPr lang="en-GB" dirty="0"/>
              <a:t>NUS SoC VIP Team</a:t>
            </a:r>
          </a:p>
          <a:p>
            <a:r>
              <a:rPr lang="en-GB" dirty="0"/>
              <a:t>National GRIP Final Round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81A94-A09A-9941-365F-9E9D0A47AC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840777-CDB8-4C4A-A632-9FBE6767C9E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82989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1CF00C2-D707-1EFB-497D-BA52138BF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Mirror World 3D Immersive Indoor Navigation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5C465-CF47-3AA6-075C-4E555FB88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840777-CDB8-4C4A-A632-9FBE6767C9EF}" type="slidenum">
              <a:rPr lang="en-GB" smtClean="0"/>
              <a:t>2</a:t>
            </a:fld>
            <a:endParaRPr lang="en-GB"/>
          </a:p>
        </p:txBody>
      </p:sp>
      <p:grpSp>
        <p:nvGrpSpPr>
          <p:cNvPr id="8" name="Google Shape;103;p25">
            <a:extLst>
              <a:ext uri="{FF2B5EF4-FFF2-40B4-BE49-F238E27FC236}">
                <a16:creationId xmlns:a16="http://schemas.microsoft.com/office/drawing/2014/main" id="{2397DBAE-5E1E-C523-701A-B2BAD1475ED7}"/>
              </a:ext>
            </a:extLst>
          </p:cNvPr>
          <p:cNvGrpSpPr/>
          <p:nvPr/>
        </p:nvGrpSpPr>
        <p:grpSpPr>
          <a:xfrm>
            <a:off x="6658382" y="1306470"/>
            <a:ext cx="1833491" cy="3392005"/>
            <a:chOff x="6229532" y="-67350"/>
            <a:chExt cx="2787737" cy="5143501"/>
          </a:xfrm>
        </p:grpSpPr>
        <p:pic>
          <p:nvPicPr>
            <p:cNvPr id="9" name="Google Shape;104;p25">
              <a:extLst>
                <a:ext uri="{FF2B5EF4-FFF2-40B4-BE49-F238E27FC236}">
                  <a16:creationId xmlns:a16="http://schemas.microsoft.com/office/drawing/2014/main" id="{9217927A-5B4F-5ED5-902C-D01A08C84D9B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6229532" y="-67350"/>
              <a:ext cx="2787737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105;p25">
              <a:extLst>
                <a:ext uri="{FF2B5EF4-FFF2-40B4-BE49-F238E27FC236}">
                  <a16:creationId xmlns:a16="http://schemas.microsoft.com/office/drawing/2014/main" id="{C22C1630-4894-7D5D-E1B8-467A78F5342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12550" b="9054"/>
            <a:stretch/>
          </p:blipFill>
          <p:spPr>
            <a:xfrm>
              <a:off x="6465250" y="699125"/>
              <a:ext cx="2271725" cy="3698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Google Shape;412;p40">
            <a:extLst>
              <a:ext uri="{FF2B5EF4-FFF2-40B4-BE49-F238E27FC236}">
                <a16:creationId xmlns:a16="http://schemas.microsoft.com/office/drawing/2014/main" id="{098B0AEE-0069-E3B4-623D-307EBBD4088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rcRect t="24313" r="30338"/>
          <a:stretch>
            <a:fillRect/>
          </a:stretch>
        </p:blipFill>
        <p:spPr>
          <a:xfrm>
            <a:off x="927293" y="1598981"/>
            <a:ext cx="5458473" cy="27594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DA1AEF-BCE2-F8A3-D6E8-C0FFE77DB419}"/>
              </a:ext>
            </a:extLst>
          </p:cNvPr>
          <p:cNvSpPr txBox="1"/>
          <p:nvPr/>
        </p:nvSpPr>
        <p:spPr>
          <a:xfrm>
            <a:off x="1216855" y="1066116"/>
            <a:ext cx="1470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Hanken Grotesk"/>
                <a:sym typeface="Hanken Grotesk"/>
              </a:rPr>
              <a:t>Scanning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8B32AA-B3E3-1440-ECE1-2329A2CBD831}"/>
              </a:ext>
            </a:extLst>
          </p:cNvPr>
          <p:cNvSpPr txBox="1"/>
          <p:nvPr/>
        </p:nvSpPr>
        <p:spPr>
          <a:xfrm>
            <a:off x="3999913" y="1066115"/>
            <a:ext cx="1470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Hanken Grotesk"/>
                <a:sym typeface="Hanken Grotesk"/>
              </a:rPr>
              <a:t>Reconstruction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4E3829-A6AF-E9C7-C1B5-2376C153DC14}"/>
              </a:ext>
            </a:extLst>
          </p:cNvPr>
          <p:cNvSpPr txBox="1"/>
          <p:nvPr/>
        </p:nvSpPr>
        <p:spPr>
          <a:xfrm>
            <a:off x="6840091" y="1066115"/>
            <a:ext cx="14700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dk1"/>
                </a:solidFill>
                <a:latin typeface="Hanken Grotesk"/>
                <a:sym typeface="Hanken Grotesk"/>
              </a:rPr>
              <a:t>Navigation</a:t>
            </a:r>
          </a:p>
        </p:txBody>
      </p:sp>
    </p:spTree>
    <p:extLst>
      <p:ext uri="{BB962C8B-B14F-4D97-AF65-F5344CB8AC3E}">
        <p14:creationId xmlns:p14="http://schemas.microsoft.com/office/powerpoint/2010/main" val="352560452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A2FB4-3F2A-930E-E246-5D3C4129D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F7C3300-6C96-1BBF-332F-E1DBA55B3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Mirror World 3D Immersive Indoor Navigation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14CB8-5E7D-50CD-4918-6D439659E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840777-CDB8-4C4A-A632-9FBE6767C9EF}" type="slidenum">
              <a:rPr lang="en-GB" smtClean="0"/>
              <a:t>3</a:t>
            </a:fld>
            <a:endParaRPr lang="en-GB"/>
          </a:p>
        </p:txBody>
      </p:sp>
      <p:pic>
        <p:nvPicPr>
          <p:cNvPr id="2" name="Google Shape;384;p39">
            <a:extLst>
              <a:ext uri="{FF2B5EF4-FFF2-40B4-BE49-F238E27FC236}">
                <a16:creationId xmlns:a16="http://schemas.microsoft.com/office/drawing/2014/main" id="{632293EA-0705-8A55-DDEE-D25993754CE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49100" y="3173600"/>
            <a:ext cx="572700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386;p39">
            <a:extLst>
              <a:ext uri="{FF2B5EF4-FFF2-40B4-BE49-F238E27FC236}">
                <a16:creationId xmlns:a16="http://schemas.microsoft.com/office/drawing/2014/main" id="{96208D64-5498-A00D-01A6-57785FE4F3B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6774" y="1270429"/>
            <a:ext cx="968025" cy="96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387;p39">
            <a:extLst>
              <a:ext uri="{FF2B5EF4-FFF2-40B4-BE49-F238E27FC236}">
                <a16:creationId xmlns:a16="http://schemas.microsoft.com/office/drawing/2014/main" id="{8671EDF3-AF6B-6A96-F914-4288A13CA71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0688" y="1068950"/>
            <a:ext cx="1736571" cy="2954700"/>
          </a:xfrm>
          <a:prstGeom prst="rect">
            <a:avLst/>
          </a:prstGeom>
          <a:noFill/>
          <a:ln>
            <a:noFill/>
          </a:ln>
          <a:effectLst>
            <a:outerShdw blurRad="128588" dist="123825" dir="2700000" algn="bl" rotWithShape="0">
              <a:schemeClr val="lt2">
                <a:alpha val="18000"/>
              </a:schemeClr>
            </a:outerShdw>
          </a:effectLst>
        </p:spPr>
      </p:pic>
      <p:sp>
        <p:nvSpPr>
          <p:cNvPr id="7" name="Google Shape;388;p39">
            <a:extLst>
              <a:ext uri="{FF2B5EF4-FFF2-40B4-BE49-F238E27FC236}">
                <a16:creationId xmlns:a16="http://schemas.microsoft.com/office/drawing/2014/main" id="{D82A2E56-122E-0FBF-EFFA-AB6B47FD27C1}"/>
              </a:ext>
            </a:extLst>
          </p:cNvPr>
          <p:cNvSpPr/>
          <p:nvPr/>
        </p:nvSpPr>
        <p:spPr>
          <a:xfrm>
            <a:off x="7036000" y="2270325"/>
            <a:ext cx="1306500" cy="286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anken Grotesk" panose="02010600030101010101" charset="0"/>
              </a:rPr>
              <a:t>No Hardware</a:t>
            </a:r>
            <a:endParaRPr sz="1000">
              <a:solidFill>
                <a:schemeClr val="dk1"/>
              </a:solidFill>
              <a:latin typeface="Hanken Grotesk" panose="02010600030101010101" charset="0"/>
            </a:endParaRPr>
          </a:p>
        </p:txBody>
      </p:sp>
      <p:sp>
        <p:nvSpPr>
          <p:cNvPr id="11" name="Google Shape;389;p39">
            <a:extLst>
              <a:ext uri="{FF2B5EF4-FFF2-40B4-BE49-F238E27FC236}">
                <a16:creationId xmlns:a16="http://schemas.microsoft.com/office/drawing/2014/main" id="{2E4CD6AE-BA2B-9EBE-01C3-270D5CA88610}"/>
              </a:ext>
            </a:extLst>
          </p:cNvPr>
          <p:cNvSpPr/>
          <p:nvPr/>
        </p:nvSpPr>
        <p:spPr>
          <a:xfrm>
            <a:off x="7036000" y="3145375"/>
            <a:ext cx="1306500" cy="286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anken Grotesk" panose="02010600030101010101" charset="0"/>
              </a:rPr>
              <a:t>Indoor &amp; Outdoor</a:t>
            </a:r>
            <a:endParaRPr sz="1000">
              <a:solidFill>
                <a:schemeClr val="dk1"/>
              </a:solidFill>
              <a:latin typeface="Hanken Grotesk" panose="02010600030101010101" charset="0"/>
            </a:endParaRPr>
          </a:p>
        </p:txBody>
      </p:sp>
      <p:sp>
        <p:nvSpPr>
          <p:cNvPr id="16" name="Google Shape;390;p39">
            <a:extLst>
              <a:ext uri="{FF2B5EF4-FFF2-40B4-BE49-F238E27FC236}">
                <a16:creationId xmlns:a16="http://schemas.microsoft.com/office/drawing/2014/main" id="{C53FC1E0-38F6-E49B-9A74-3D18FC9C30E8}"/>
              </a:ext>
            </a:extLst>
          </p:cNvPr>
          <p:cNvSpPr/>
          <p:nvPr/>
        </p:nvSpPr>
        <p:spPr>
          <a:xfrm>
            <a:off x="7036000" y="2707850"/>
            <a:ext cx="1306500" cy="286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dk1"/>
                </a:solidFill>
                <a:latin typeface="Hanken Grotesk" panose="02010600030101010101" charset="0"/>
              </a:rPr>
              <a:t>Intuitive Guidance</a:t>
            </a:r>
            <a:endParaRPr sz="1000">
              <a:solidFill>
                <a:schemeClr val="dk1"/>
              </a:solidFill>
              <a:latin typeface="Hanken Grotesk" panose="02010600030101010101" charset="0"/>
            </a:endParaRPr>
          </a:p>
        </p:txBody>
      </p:sp>
      <p:sp>
        <p:nvSpPr>
          <p:cNvPr id="17" name="Google Shape;391;p39">
            <a:extLst>
              <a:ext uri="{FF2B5EF4-FFF2-40B4-BE49-F238E27FC236}">
                <a16:creationId xmlns:a16="http://schemas.microsoft.com/office/drawing/2014/main" id="{34558C93-018C-2AC4-3878-F3D9707CEA40}"/>
              </a:ext>
            </a:extLst>
          </p:cNvPr>
          <p:cNvSpPr/>
          <p:nvPr/>
        </p:nvSpPr>
        <p:spPr>
          <a:xfrm>
            <a:off x="1148650" y="2249175"/>
            <a:ext cx="1372800" cy="3288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latin typeface="Hanken Grotesk" panose="02010600030101010101" charset="0"/>
                <a:ea typeface="Bree Serif"/>
                <a:cs typeface="Bree Serif"/>
                <a:sym typeface="Bree Serif"/>
              </a:rPr>
              <a:t>Scan to Try</a:t>
            </a:r>
            <a:endParaRPr sz="1000" dirty="0">
              <a:latin typeface="Hanken Grotesk" panose="02010600030101010101" charset="0"/>
              <a:ea typeface="Bree Serif"/>
              <a:cs typeface="Bree Serif"/>
              <a:sym typeface="Bree Serif"/>
            </a:endParaRPr>
          </a:p>
        </p:txBody>
      </p:sp>
      <p:sp>
        <p:nvSpPr>
          <p:cNvPr id="18" name="Google Shape;392;p39">
            <a:extLst>
              <a:ext uri="{FF2B5EF4-FFF2-40B4-BE49-F238E27FC236}">
                <a16:creationId xmlns:a16="http://schemas.microsoft.com/office/drawing/2014/main" id="{623FEBF5-835D-781A-E608-5C1808F317B6}"/>
              </a:ext>
            </a:extLst>
          </p:cNvPr>
          <p:cNvSpPr/>
          <p:nvPr/>
        </p:nvSpPr>
        <p:spPr>
          <a:xfrm>
            <a:off x="2672825" y="2478625"/>
            <a:ext cx="267000" cy="32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93;p39">
            <a:extLst>
              <a:ext uri="{FF2B5EF4-FFF2-40B4-BE49-F238E27FC236}">
                <a16:creationId xmlns:a16="http://schemas.microsoft.com/office/drawing/2014/main" id="{D0FB6D39-D2D7-0321-E9FB-9BE0C5989181}"/>
              </a:ext>
            </a:extLst>
          </p:cNvPr>
          <p:cNvSpPr/>
          <p:nvPr/>
        </p:nvSpPr>
        <p:spPr>
          <a:xfrm>
            <a:off x="4683125" y="2478625"/>
            <a:ext cx="267000" cy="3288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395;p39">
            <a:extLst>
              <a:ext uri="{FF2B5EF4-FFF2-40B4-BE49-F238E27FC236}">
                <a16:creationId xmlns:a16="http://schemas.microsoft.com/office/drawing/2014/main" id="{C415FCC6-CABB-278C-678D-13674BC54C5A}"/>
              </a:ext>
            </a:extLst>
          </p:cNvPr>
          <p:cNvSpPr/>
          <p:nvPr/>
        </p:nvSpPr>
        <p:spPr>
          <a:xfrm>
            <a:off x="7036000" y="1832800"/>
            <a:ext cx="1306500" cy="2865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000" dirty="0">
                <a:solidFill>
                  <a:schemeClr val="dk1"/>
                </a:solidFill>
                <a:latin typeface="Hanken Grotesk" panose="02010600030101010101" charset="0"/>
              </a:rPr>
              <a:t>No App Installation</a:t>
            </a:r>
            <a:endParaRPr sz="1000" dirty="0">
              <a:solidFill>
                <a:schemeClr val="dk1"/>
              </a:solidFill>
              <a:latin typeface="Hanken Grotesk" panose="02010600030101010101" charset="0"/>
            </a:endParaRPr>
          </a:p>
        </p:txBody>
      </p:sp>
      <p:sp>
        <p:nvSpPr>
          <p:cNvPr id="21" name="Google Shape;396;p39">
            <a:extLst>
              <a:ext uri="{FF2B5EF4-FFF2-40B4-BE49-F238E27FC236}">
                <a16:creationId xmlns:a16="http://schemas.microsoft.com/office/drawing/2014/main" id="{26941E8F-627A-EDE8-F2C6-B3F7EE463149}"/>
              </a:ext>
            </a:extLst>
          </p:cNvPr>
          <p:cNvSpPr txBox="1"/>
          <p:nvPr/>
        </p:nvSpPr>
        <p:spPr>
          <a:xfrm>
            <a:off x="2819025" y="4181325"/>
            <a:ext cx="20622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1"/>
                </a:solidFill>
                <a:latin typeface="Hanken Grotesk"/>
              </a:rPr>
              <a:t>2.Choose Destination</a:t>
            </a:r>
            <a:endParaRPr dirty="0">
              <a:solidFill>
                <a:schemeClr val="dk1"/>
              </a:solidFill>
              <a:latin typeface="Hanken Grotesk"/>
            </a:endParaRPr>
          </a:p>
        </p:txBody>
      </p:sp>
      <p:sp>
        <p:nvSpPr>
          <p:cNvPr id="22" name="Google Shape;397;p39">
            <a:extLst>
              <a:ext uri="{FF2B5EF4-FFF2-40B4-BE49-F238E27FC236}">
                <a16:creationId xmlns:a16="http://schemas.microsoft.com/office/drawing/2014/main" id="{2E1A6247-EC9F-5379-C830-E7B82BB2ED86}"/>
              </a:ext>
            </a:extLst>
          </p:cNvPr>
          <p:cNvSpPr txBox="1"/>
          <p:nvPr/>
        </p:nvSpPr>
        <p:spPr>
          <a:xfrm>
            <a:off x="4837075" y="4181325"/>
            <a:ext cx="2062200" cy="3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dirty="0">
                <a:solidFill>
                  <a:schemeClr val="dk1"/>
                </a:solidFill>
                <a:latin typeface="Hanken Grotesk"/>
              </a:rPr>
              <a:t>3.Follow Navigation</a:t>
            </a:r>
            <a:endParaRPr dirty="0">
              <a:solidFill>
                <a:schemeClr val="dk1"/>
              </a:solidFill>
              <a:latin typeface="Hanken Grotesk"/>
            </a:endParaRPr>
          </a:p>
        </p:txBody>
      </p:sp>
      <p:pic>
        <p:nvPicPr>
          <p:cNvPr id="23" name="Google Shape;398;p39">
            <a:extLst>
              <a:ext uri="{FF2B5EF4-FFF2-40B4-BE49-F238E27FC236}">
                <a16:creationId xmlns:a16="http://schemas.microsoft.com/office/drawing/2014/main" id="{F44C7E50-2611-ABAE-F430-03DE334EA43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6636" b="2081"/>
          <a:stretch/>
        </p:blipFill>
        <p:spPr>
          <a:xfrm>
            <a:off x="5067250" y="1140575"/>
            <a:ext cx="1460928" cy="288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399;p39">
            <a:extLst>
              <a:ext uri="{FF2B5EF4-FFF2-40B4-BE49-F238E27FC236}">
                <a16:creationId xmlns:a16="http://schemas.microsoft.com/office/drawing/2014/main" id="{E61EAD52-ED78-D999-FE5A-8F37E23E542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4150" y="1046500"/>
            <a:ext cx="1922900" cy="30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400;p39">
            <a:extLst>
              <a:ext uri="{FF2B5EF4-FFF2-40B4-BE49-F238E27FC236}">
                <a16:creationId xmlns:a16="http://schemas.microsoft.com/office/drawing/2014/main" id="{E98882B3-A585-1276-F667-D014FE3E1192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00975" y="1233409"/>
            <a:ext cx="383700" cy="3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401;p39">
            <a:extLst>
              <a:ext uri="{FF2B5EF4-FFF2-40B4-BE49-F238E27FC236}">
                <a16:creationId xmlns:a16="http://schemas.microsoft.com/office/drawing/2014/main" id="{3B343B97-7EB6-852A-7FAA-7CD993DCB7F7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4675" y="1233400"/>
            <a:ext cx="383700" cy="3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402;p39">
            <a:extLst>
              <a:ext uri="{FF2B5EF4-FFF2-40B4-BE49-F238E27FC236}">
                <a16:creationId xmlns:a16="http://schemas.microsoft.com/office/drawing/2014/main" id="{55BC0E22-4B27-9915-AF87-EFE4A2496DF7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88600" y="1217775"/>
            <a:ext cx="414975" cy="41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403;p39">
            <a:extLst>
              <a:ext uri="{FF2B5EF4-FFF2-40B4-BE49-F238E27FC236}">
                <a16:creationId xmlns:a16="http://schemas.microsoft.com/office/drawing/2014/main" id="{783D4576-3170-1940-4A16-7316CC31FA1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t="5394" b="2540"/>
          <a:stretch/>
        </p:blipFill>
        <p:spPr>
          <a:xfrm>
            <a:off x="1203200" y="2931762"/>
            <a:ext cx="529260" cy="105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404;p39">
            <a:extLst>
              <a:ext uri="{FF2B5EF4-FFF2-40B4-BE49-F238E27FC236}">
                <a16:creationId xmlns:a16="http://schemas.microsoft.com/office/drawing/2014/main" id="{09B49B1C-6D8E-8FEB-E04A-788E064AA27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t="4971" b="2964"/>
          <a:stretch/>
        </p:blipFill>
        <p:spPr>
          <a:xfrm>
            <a:off x="1858000" y="2931799"/>
            <a:ext cx="529249" cy="1056352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94;p39">
            <a:extLst>
              <a:ext uri="{FF2B5EF4-FFF2-40B4-BE49-F238E27FC236}">
                <a16:creationId xmlns:a16="http://schemas.microsoft.com/office/drawing/2014/main" id="{41558CA7-C951-F3B6-4BC7-1AEB8DA59B5C}"/>
              </a:ext>
            </a:extLst>
          </p:cNvPr>
          <p:cNvSpPr txBox="1"/>
          <p:nvPr/>
        </p:nvSpPr>
        <p:spPr>
          <a:xfrm>
            <a:off x="756825" y="4073175"/>
            <a:ext cx="2062200" cy="7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GB" sz="1200" dirty="0">
                <a:solidFill>
                  <a:schemeClr val="dk1"/>
                </a:solidFill>
                <a:latin typeface="Hanken Grotesk"/>
              </a:rPr>
              <a:t>1.Scan QR Code</a:t>
            </a:r>
            <a:endParaRPr sz="1200" dirty="0">
              <a:solidFill>
                <a:schemeClr val="dk1"/>
              </a:solidFill>
              <a:latin typeface="Hanken Grotesk"/>
            </a:endParaRPr>
          </a:p>
          <a:p>
            <a:pPr algn="ctr"/>
            <a:r>
              <a:rPr lang="en-GB" sz="1200" dirty="0">
                <a:solidFill>
                  <a:schemeClr val="dk1"/>
                </a:solidFill>
                <a:latin typeface="Hanken Grotesk"/>
              </a:rPr>
              <a:t>or Access w/ Mall App</a:t>
            </a:r>
            <a:endParaRPr sz="1200" dirty="0">
              <a:solidFill>
                <a:schemeClr val="dk1"/>
              </a:solidFill>
              <a:latin typeface="Hanken Grotesk"/>
            </a:endParaRPr>
          </a:p>
        </p:txBody>
      </p:sp>
      <p:pic>
        <p:nvPicPr>
          <p:cNvPr id="32" name="Picture 31" descr="A qr code with a square and a square with a white text&#10;&#10;AI-generated content may be incorrect.">
            <a:extLst>
              <a:ext uri="{FF2B5EF4-FFF2-40B4-BE49-F238E27FC236}">
                <a16:creationId xmlns:a16="http://schemas.microsoft.com/office/drawing/2014/main" id="{4B9C3BA8-B2B0-0182-D5E1-B278C1200AC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2322" y="1292563"/>
            <a:ext cx="932500" cy="9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9259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79EF3-2998-F587-D413-28D69307CE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demo_marinasquare_1">
            <a:hlinkClick r:id="" action="ppaction://media"/>
            <a:extLst>
              <a:ext uri="{FF2B5EF4-FFF2-40B4-BE49-F238E27FC236}">
                <a16:creationId xmlns:a16="http://schemas.microsoft.com/office/drawing/2014/main" id="{19470BA0-9610-D745-F27A-BF7CF45EB2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7739" y="2956681"/>
            <a:ext cx="2916223" cy="1678672"/>
          </a:xfrm>
          <a:prstGeom prst="rect">
            <a:avLst/>
          </a:prstGeom>
        </p:spPr>
      </p:pic>
      <p:pic>
        <p:nvPicPr>
          <p:cNvPr id="34" name="demo_marinasquare_2">
            <a:hlinkClick r:id="" action="ppaction://media"/>
            <a:extLst>
              <a:ext uri="{FF2B5EF4-FFF2-40B4-BE49-F238E27FC236}">
                <a16:creationId xmlns:a16="http://schemas.microsoft.com/office/drawing/2014/main" id="{BD99092C-D1E4-5B4B-CD45-542D9C82DA6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04794" y="2956681"/>
            <a:ext cx="2916224" cy="1678673"/>
          </a:xfrm>
          <a:prstGeom prst="rect">
            <a:avLst/>
          </a:prstGeom>
        </p:spPr>
      </p:pic>
      <p:pic>
        <p:nvPicPr>
          <p:cNvPr id="35" name="demo_gardens">
            <a:hlinkClick r:id="" action="ppaction://media"/>
            <a:extLst>
              <a:ext uri="{FF2B5EF4-FFF2-40B4-BE49-F238E27FC236}">
                <a16:creationId xmlns:a16="http://schemas.microsoft.com/office/drawing/2014/main" id="{CF1C8455-D458-3F48-2ECF-DBF0ED50A5C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05766" y="1155353"/>
            <a:ext cx="2916223" cy="1662942"/>
          </a:xfrm>
          <a:prstGeom prst="rect">
            <a:avLst/>
          </a:prstGeom>
        </p:spPr>
      </p:pic>
      <p:pic>
        <p:nvPicPr>
          <p:cNvPr id="36" name="demo_extrasapce">
            <a:hlinkClick r:id="" action="ppaction://media"/>
            <a:extLst>
              <a:ext uri="{FF2B5EF4-FFF2-40B4-BE49-F238E27FC236}">
                <a16:creationId xmlns:a16="http://schemas.microsoft.com/office/drawing/2014/main" id="{DA70C9D7-C3F2-C7B8-659B-5ADFB63AE81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7739" y="1157594"/>
            <a:ext cx="2917135" cy="166066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1427939-CB81-6DF6-5B69-DBB3C4F55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Mirror World 3D Immersive Indoor Navigation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7E891F-7C02-B5D9-D956-74E7E8C06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840777-CDB8-4C4A-A632-9FBE6767C9EF}" type="slidenum">
              <a:rPr lang="en-GB" smtClean="0"/>
              <a:t>4</a:t>
            </a:fld>
            <a:endParaRPr lang="en-GB"/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B3F889B0-648F-ED33-DC02-D21A2D65EC6A}"/>
              </a:ext>
            </a:extLst>
          </p:cNvPr>
          <p:cNvSpPr txBox="1"/>
          <p:nvPr/>
        </p:nvSpPr>
        <p:spPr>
          <a:xfrm>
            <a:off x="1368311" y="2486321"/>
            <a:ext cx="872722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Outdoor</a:t>
            </a:r>
          </a:p>
        </p:txBody>
      </p:sp>
      <p:sp>
        <p:nvSpPr>
          <p:cNvPr id="14" name="TextBox 2">
            <a:extLst>
              <a:ext uri="{FF2B5EF4-FFF2-40B4-BE49-F238E27FC236}">
                <a16:creationId xmlns:a16="http://schemas.microsoft.com/office/drawing/2014/main" id="{F9AA1823-FD33-4E14-E4D2-6A02B820EEF3}"/>
              </a:ext>
            </a:extLst>
          </p:cNvPr>
          <p:cNvSpPr txBox="1"/>
          <p:nvPr/>
        </p:nvSpPr>
        <p:spPr>
          <a:xfrm>
            <a:off x="4756489" y="2486321"/>
            <a:ext cx="928029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Outdoor</a:t>
            </a:r>
          </a:p>
        </p:txBody>
      </p:sp>
      <p:sp>
        <p:nvSpPr>
          <p:cNvPr id="15" name="TextBox 3">
            <a:extLst>
              <a:ext uri="{FF2B5EF4-FFF2-40B4-BE49-F238E27FC236}">
                <a16:creationId xmlns:a16="http://schemas.microsoft.com/office/drawing/2014/main" id="{0BABF69D-5144-CCE6-1EEA-0AE076086F53}"/>
              </a:ext>
            </a:extLst>
          </p:cNvPr>
          <p:cNvSpPr txBox="1"/>
          <p:nvPr/>
        </p:nvSpPr>
        <p:spPr>
          <a:xfrm>
            <a:off x="1368310" y="4302875"/>
            <a:ext cx="826634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Indoor</a:t>
            </a:r>
          </a:p>
        </p:txBody>
      </p:sp>
      <p:sp>
        <p:nvSpPr>
          <p:cNvPr id="31" name="TextBox 4">
            <a:extLst>
              <a:ext uri="{FF2B5EF4-FFF2-40B4-BE49-F238E27FC236}">
                <a16:creationId xmlns:a16="http://schemas.microsoft.com/office/drawing/2014/main" id="{7406F679-39D1-358A-6731-D9B90DEAE0FF}"/>
              </a:ext>
            </a:extLst>
          </p:cNvPr>
          <p:cNvSpPr txBox="1"/>
          <p:nvPr/>
        </p:nvSpPr>
        <p:spPr>
          <a:xfrm>
            <a:off x="4756489" y="4302874"/>
            <a:ext cx="826634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>
                <a:solidFill>
                  <a:schemeClr val="bg1"/>
                </a:solidFill>
              </a:rPr>
              <a:t>Indoor</a:t>
            </a:r>
          </a:p>
        </p:txBody>
      </p:sp>
    </p:spTree>
    <p:extLst>
      <p:ext uri="{BB962C8B-B14F-4D97-AF65-F5344CB8AC3E}">
        <p14:creationId xmlns:p14="http://schemas.microsoft.com/office/powerpoint/2010/main" val="38456497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0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267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video>
              <p:cMediaNode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  <p:video>
              <p:cMediaNode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  <p:video>
              <p:cMediaNode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video>
              <p:cMediaNode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08A7DB-F709-F332-5472-F8F0B35E3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85AC4E-8F99-CAFD-AE10-1D140734C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Mirror World 3D Immersive Indoor Navigation</a:t>
            </a:r>
            <a:endParaRPr lang="en-GB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15842D-08CB-43BF-5BD4-263F7F967D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840777-CDB8-4C4A-A632-9FBE6767C9EF}" type="slidenum">
              <a:rPr lang="en-GB" smtClean="0"/>
              <a:t>5</a:t>
            </a:fld>
            <a:endParaRPr lang="en-GB"/>
          </a:p>
        </p:txBody>
      </p:sp>
      <p:sp>
        <p:nvSpPr>
          <p:cNvPr id="9" name="Google Shape;563;p44">
            <a:extLst>
              <a:ext uri="{FF2B5EF4-FFF2-40B4-BE49-F238E27FC236}">
                <a16:creationId xmlns:a16="http://schemas.microsoft.com/office/drawing/2014/main" id="{EFF5A905-E28D-4DCF-DAEF-62CCE489F122}"/>
              </a:ext>
            </a:extLst>
          </p:cNvPr>
          <p:cNvSpPr txBox="1"/>
          <p:nvPr/>
        </p:nvSpPr>
        <p:spPr>
          <a:xfrm>
            <a:off x="422600" y="2134253"/>
            <a:ext cx="2064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NUS - Pilot Finished</a:t>
            </a:r>
            <a:br>
              <a:rPr lang="en-GB" sz="11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Working on Commercials </a:t>
            </a:r>
            <a:b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to Scale</a:t>
            </a:r>
            <a:endParaRPr sz="90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" name="Google Shape;564;p44">
            <a:extLst>
              <a:ext uri="{FF2B5EF4-FFF2-40B4-BE49-F238E27FC236}">
                <a16:creationId xmlns:a16="http://schemas.microsoft.com/office/drawing/2014/main" id="{015EC86D-A369-E967-CFBF-A837CB5832B8}"/>
              </a:ext>
            </a:extLst>
          </p:cNvPr>
          <p:cNvSpPr txBox="1"/>
          <p:nvPr/>
        </p:nvSpPr>
        <p:spPr>
          <a:xfrm>
            <a:off x="6445425" y="3763877"/>
            <a:ext cx="1971374" cy="622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TTSH (SG)</a:t>
            </a:r>
            <a:br>
              <a:rPr lang="en-GB" sz="1300" b="1" dirty="0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900" dirty="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Scoping POC with COO, CDO and Innovation Team</a:t>
            </a:r>
            <a:endParaRPr sz="1300" dirty="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" name="Google Shape;565;p44">
            <a:extLst>
              <a:ext uri="{FF2B5EF4-FFF2-40B4-BE49-F238E27FC236}">
                <a16:creationId xmlns:a16="http://schemas.microsoft.com/office/drawing/2014/main" id="{BB016F82-B240-EE41-513A-79FEA0F689A2}"/>
              </a:ext>
            </a:extLst>
          </p:cNvPr>
          <p:cNvSpPr txBox="1"/>
          <p:nvPr/>
        </p:nvSpPr>
        <p:spPr>
          <a:xfrm>
            <a:off x="2745850" y="2134253"/>
            <a:ext cx="156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RCCQ Mall (CN) </a:t>
            </a:r>
            <a: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Scoping POC with Customer Exp Team</a:t>
            </a:r>
            <a:endParaRPr sz="90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3" name="Google Shape;566;p44">
            <a:extLst>
              <a:ext uri="{FF2B5EF4-FFF2-40B4-BE49-F238E27FC236}">
                <a16:creationId xmlns:a16="http://schemas.microsoft.com/office/drawing/2014/main" id="{ADE386EE-748A-1DC6-073B-3AB1B4CCBB70}"/>
              </a:ext>
            </a:extLst>
          </p:cNvPr>
          <p:cNvSpPr txBox="1"/>
          <p:nvPr/>
        </p:nvSpPr>
        <p:spPr>
          <a:xfrm>
            <a:off x="4710082" y="2134253"/>
            <a:ext cx="1965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Changi Airport (SG)</a:t>
            </a:r>
            <a:br>
              <a:rPr lang="en-GB" sz="13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Finalizing Terms for</a:t>
            </a:r>
            <a:endParaRPr sz="90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 Paid POC</a:t>
            </a:r>
            <a:endParaRPr sz="90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4" name="Google Shape;567;p44">
            <a:extLst>
              <a:ext uri="{FF2B5EF4-FFF2-40B4-BE49-F238E27FC236}">
                <a16:creationId xmlns:a16="http://schemas.microsoft.com/office/drawing/2014/main" id="{099F06AD-A28E-5776-D6CE-31CD5668BD84}"/>
              </a:ext>
            </a:extLst>
          </p:cNvPr>
          <p:cNvSpPr txBox="1"/>
          <p:nvPr/>
        </p:nvSpPr>
        <p:spPr>
          <a:xfrm>
            <a:off x="927550" y="3763878"/>
            <a:ext cx="2171700" cy="6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ExtraSpace (SG)</a:t>
            </a:r>
            <a:endParaRPr sz="1300" b="1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Scan Complete</a:t>
            </a:r>
            <a:endParaRPr sz="90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Delivering POC in Progress</a:t>
            </a:r>
            <a:endParaRPr sz="130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5" name="Google Shape;568;p44">
            <a:extLst>
              <a:ext uri="{FF2B5EF4-FFF2-40B4-BE49-F238E27FC236}">
                <a16:creationId xmlns:a16="http://schemas.microsoft.com/office/drawing/2014/main" id="{D885A288-3274-BFFD-95A1-FF5F62A9637A}"/>
              </a:ext>
            </a:extLst>
          </p:cNvPr>
          <p:cNvSpPr txBox="1"/>
          <p:nvPr/>
        </p:nvSpPr>
        <p:spPr>
          <a:xfrm>
            <a:off x="6853800" y="2134253"/>
            <a:ext cx="1851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SM Malls (PH)</a:t>
            </a:r>
            <a:br>
              <a:rPr lang="en-GB" sz="13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Scoping POC with Wayfinding partner</a:t>
            </a:r>
            <a:endParaRPr sz="130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31" name="Google Shape;569;p44">
            <a:extLst>
              <a:ext uri="{FF2B5EF4-FFF2-40B4-BE49-F238E27FC236}">
                <a16:creationId xmlns:a16="http://schemas.microsoft.com/office/drawing/2014/main" id="{A73C735D-1005-E7BB-8A95-28022C5C022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b="17958"/>
          <a:stretch/>
        </p:blipFill>
        <p:spPr>
          <a:xfrm>
            <a:off x="880125" y="1381728"/>
            <a:ext cx="1262423" cy="690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570;p44">
            <a:extLst>
              <a:ext uri="{FF2B5EF4-FFF2-40B4-BE49-F238E27FC236}">
                <a16:creationId xmlns:a16="http://schemas.microsoft.com/office/drawing/2014/main" id="{AA1EDE08-8159-9007-E58C-7EB9DDBFE8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18672"/>
          <a:stretch/>
        </p:blipFill>
        <p:spPr>
          <a:xfrm>
            <a:off x="2958075" y="1347876"/>
            <a:ext cx="1032550" cy="83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71;p44">
            <a:extLst>
              <a:ext uri="{FF2B5EF4-FFF2-40B4-BE49-F238E27FC236}">
                <a16:creationId xmlns:a16="http://schemas.microsoft.com/office/drawing/2014/main" id="{C8BBD00A-D464-6F70-8A81-DF4C3146FDC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2132" y="1242503"/>
            <a:ext cx="1346499" cy="78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572;p44">
            <a:extLst>
              <a:ext uri="{FF2B5EF4-FFF2-40B4-BE49-F238E27FC236}">
                <a16:creationId xmlns:a16="http://schemas.microsoft.com/office/drawing/2014/main" id="{90F536DF-D17A-94E8-7FDC-636BB1357A6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7666" t="14386" r="16781" b="25944"/>
          <a:stretch/>
        </p:blipFill>
        <p:spPr>
          <a:xfrm>
            <a:off x="7161000" y="1347878"/>
            <a:ext cx="1137542" cy="69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573;p44">
            <a:extLst>
              <a:ext uri="{FF2B5EF4-FFF2-40B4-BE49-F238E27FC236}">
                <a16:creationId xmlns:a16="http://schemas.microsoft.com/office/drawing/2014/main" id="{697BE890-A077-770F-D831-ABEA0888BBA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6115" y="3157954"/>
            <a:ext cx="1712338" cy="572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574;p44">
            <a:extLst>
              <a:ext uri="{FF2B5EF4-FFF2-40B4-BE49-F238E27FC236}">
                <a16:creationId xmlns:a16="http://schemas.microsoft.com/office/drawing/2014/main" id="{93A4A44A-AD14-84D9-361E-BABFA56E7619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52023" y="3226054"/>
            <a:ext cx="1032550" cy="453747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575;p44">
            <a:extLst>
              <a:ext uri="{FF2B5EF4-FFF2-40B4-BE49-F238E27FC236}">
                <a16:creationId xmlns:a16="http://schemas.microsoft.com/office/drawing/2014/main" id="{32D27660-E73A-87C1-3997-79309EE17D8A}"/>
              </a:ext>
            </a:extLst>
          </p:cNvPr>
          <p:cNvSpPr txBox="1"/>
          <p:nvPr/>
        </p:nvSpPr>
        <p:spPr>
          <a:xfrm>
            <a:off x="3594550" y="3763878"/>
            <a:ext cx="217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 b="1">
                <a:solidFill>
                  <a:schemeClr val="tx1"/>
                </a:solidFill>
                <a:latin typeface="Montserrat"/>
                <a:ea typeface="Montserrat"/>
                <a:cs typeface="Montserrat"/>
                <a:sym typeface="Montserrat"/>
              </a:rPr>
              <a:t>NRF (SG, US, FR)</a:t>
            </a:r>
            <a:endParaRPr sz="1300" b="1">
              <a:solidFill>
                <a:schemeClr val="tx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-Scoping POC with </a:t>
            </a:r>
            <a:b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GB" sz="900">
                <a:solidFill>
                  <a:schemeClr val="tx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Ops and Marketing Teams</a:t>
            </a:r>
            <a:endParaRPr sz="1300">
              <a:solidFill>
                <a:schemeClr val="tx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cxnSp>
        <p:nvCxnSpPr>
          <p:cNvPr id="39" name="Google Shape;576;p44">
            <a:extLst>
              <a:ext uri="{FF2B5EF4-FFF2-40B4-BE49-F238E27FC236}">
                <a16:creationId xmlns:a16="http://schemas.microsoft.com/office/drawing/2014/main" id="{7CFDF2C9-E98C-6FA0-8925-EC3CCA1A6EF6}"/>
              </a:ext>
            </a:extLst>
          </p:cNvPr>
          <p:cNvCxnSpPr/>
          <p:nvPr/>
        </p:nvCxnSpPr>
        <p:spPr>
          <a:xfrm flipH="1">
            <a:off x="2497882" y="2268203"/>
            <a:ext cx="2400" cy="39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577;p44">
            <a:extLst>
              <a:ext uri="{FF2B5EF4-FFF2-40B4-BE49-F238E27FC236}">
                <a16:creationId xmlns:a16="http://schemas.microsoft.com/office/drawing/2014/main" id="{68EC8F23-2D4B-0141-C976-89C08F7F3E08}"/>
              </a:ext>
            </a:extLst>
          </p:cNvPr>
          <p:cNvCxnSpPr/>
          <p:nvPr/>
        </p:nvCxnSpPr>
        <p:spPr>
          <a:xfrm flipH="1">
            <a:off x="4631482" y="2268203"/>
            <a:ext cx="2400" cy="39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578;p44">
            <a:extLst>
              <a:ext uri="{FF2B5EF4-FFF2-40B4-BE49-F238E27FC236}">
                <a16:creationId xmlns:a16="http://schemas.microsoft.com/office/drawing/2014/main" id="{4EDE133B-0B3C-EA0D-8AFF-CA4045E3F171}"/>
              </a:ext>
            </a:extLst>
          </p:cNvPr>
          <p:cNvCxnSpPr/>
          <p:nvPr/>
        </p:nvCxnSpPr>
        <p:spPr>
          <a:xfrm flipH="1">
            <a:off x="6917482" y="2268203"/>
            <a:ext cx="2400" cy="39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579;p44">
            <a:extLst>
              <a:ext uri="{FF2B5EF4-FFF2-40B4-BE49-F238E27FC236}">
                <a16:creationId xmlns:a16="http://schemas.microsoft.com/office/drawing/2014/main" id="{8EC6396B-C007-FFD7-B209-B0294D70B659}"/>
              </a:ext>
            </a:extLst>
          </p:cNvPr>
          <p:cNvCxnSpPr/>
          <p:nvPr/>
        </p:nvCxnSpPr>
        <p:spPr>
          <a:xfrm flipH="1">
            <a:off x="3107482" y="3868403"/>
            <a:ext cx="2400" cy="39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580;p44">
            <a:extLst>
              <a:ext uri="{FF2B5EF4-FFF2-40B4-BE49-F238E27FC236}">
                <a16:creationId xmlns:a16="http://schemas.microsoft.com/office/drawing/2014/main" id="{133F0440-A2B5-9C6B-B270-CC8DF84F5B97}"/>
              </a:ext>
            </a:extLst>
          </p:cNvPr>
          <p:cNvCxnSpPr/>
          <p:nvPr/>
        </p:nvCxnSpPr>
        <p:spPr>
          <a:xfrm flipH="1">
            <a:off x="6155482" y="3868403"/>
            <a:ext cx="2400" cy="390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4" name="Google Shape;581;p44">
            <a:extLst>
              <a:ext uri="{FF2B5EF4-FFF2-40B4-BE49-F238E27FC236}">
                <a16:creationId xmlns:a16="http://schemas.microsoft.com/office/drawing/2014/main" id="{FFA562CF-5130-818A-8586-11A1D1B58F1E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65800" y="3320128"/>
            <a:ext cx="2171700" cy="271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169420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0262B-18FC-3DC0-6452-8D25D064C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4805A4-4C01-5EBC-7A59-020CD2EDEA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7124" y="1670213"/>
            <a:ext cx="6840021" cy="1392600"/>
          </a:xfrm>
        </p:spPr>
        <p:txBody>
          <a:bodyPr/>
          <a:lstStyle/>
          <a:p>
            <a:r>
              <a:rPr lang="en-GB" sz="2800" dirty="0"/>
              <a:t>Mirror World 3D Event Design Platform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40B0CC56-F24B-A564-9F15-0919B6BE5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7125" y="2997487"/>
            <a:ext cx="5897400" cy="786721"/>
          </a:xfrm>
        </p:spPr>
        <p:txBody>
          <a:bodyPr/>
          <a:lstStyle/>
          <a:p>
            <a:r>
              <a:rPr lang="en-US" dirty="0"/>
              <a:t>Founder &amp; CEO</a:t>
            </a:r>
          </a:p>
          <a:p>
            <a:r>
              <a:rPr lang="en-GB" dirty="0"/>
              <a:t>NUS SoC VIP Team</a:t>
            </a:r>
          </a:p>
          <a:p>
            <a:r>
              <a:rPr lang="en-GB" dirty="0"/>
              <a:t>National GRIP Final Round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68BFD-8C77-6706-5F25-543462348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840777-CDB8-4C4A-A632-9FBE6767C9E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222751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E2C587-DB5E-E356-887C-F91664B68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607F743-CA8B-9D26-D3D0-BE508520C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Mirror World 3D Event Design Platform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F7F900-98E4-1A8B-2556-6711FEEBEC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840777-CDB8-4C4A-A632-9FBE6767C9EF}" type="slidenum">
              <a:rPr lang="en-GB" smtClean="0"/>
              <a:t>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C18BB2-8BB8-DF5F-FA8E-604862430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249" y="1200780"/>
            <a:ext cx="5638417" cy="2996146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D4C94A-9E03-A247-873B-2477CB5FFAFE}"/>
              </a:ext>
            </a:extLst>
          </p:cNvPr>
          <p:cNvSpPr txBox="1">
            <a:spLocks/>
          </p:cNvSpPr>
          <p:nvPr/>
        </p:nvSpPr>
        <p:spPr>
          <a:xfrm>
            <a:off x="6134564" y="1643622"/>
            <a:ext cx="2890619" cy="17955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anken Grotesk"/>
              <a:buChar char="●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○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■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●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○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■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●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○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■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pPr marL="0" indent="0">
              <a:buNone/>
            </a:pPr>
            <a:r>
              <a:rPr lang="en-US" dirty="0"/>
              <a:t>3D event design for weddings, MICE events, exhibitions…</a:t>
            </a:r>
          </a:p>
          <a:p>
            <a:pPr marL="285750" indent="-285750"/>
            <a:r>
              <a:rPr lang="en-US" dirty="0"/>
              <a:t>Real-scale reconstruction</a:t>
            </a:r>
          </a:p>
          <a:p>
            <a:pPr marL="285750" indent="-285750"/>
            <a:r>
              <a:rPr lang="en-US" dirty="0"/>
              <a:t>Photo-realistic visualization</a:t>
            </a:r>
          </a:p>
          <a:p>
            <a:pPr marL="285750" indent="-285750"/>
            <a:r>
              <a:rPr lang="en-GB" dirty="0"/>
              <a:t>Web editor with mixed 3DGS&amp;Mesh representation</a:t>
            </a:r>
          </a:p>
          <a:p>
            <a:pPr marL="285750" indent="-285750"/>
            <a:r>
              <a:rPr lang="en-GB" dirty="0"/>
              <a:t>Fast image to 3D generation</a:t>
            </a:r>
          </a:p>
        </p:txBody>
      </p:sp>
      <p:pic>
        <p:nvPicPr>
          <p:cNvPr id="8" name="Picture 7" descr="A qr code with a black background&#10;&#10;AI-generated content may be incorrect.">
            <a:hlinkClick r:id="rId3"/>
            <a:extLst>
              <a:ext uri="{FF2B5EF4-FFF2-40B4-BE49-F238E27FC236}">
                <a16:creationId xmlns:a16="http://schemas.microsoft.com/office/drawing/2014/main" id="{0AB61247-6AA4-D2C6-DD4B-9391E233F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874" y="3985260"/>
            <a:ext cx="844126" cy="84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0525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BEF79-8B10-1AF9-CB57-9304AFE2F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6A0DA2-4392-D9A9-4D29-871F06CF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Mirror World 3D Event Design Platform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D57E9-A853-E60C-309A-07B681E3E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840777-CDB8-4C4A-A632-9FBE6767C9EF}" type="slidenum">
              <a:rPr lang="en-GB" smtClean="0"/>
              <a:t>8</a:t>
            </a:fld>
            <a:endParaRPr lang="en-GB"/>
          </a:p>
        </p:txBody>
      </p:sp>
      <p:pic>
        <p:nvPicPr>
          <p:cNvPr id="2" name="Product Video">
            <a:hlinkClick r:id="" action="ppaction://media"/>
            <a:extLst>
              <a:ext uri="{FF2B5EF4-FFF2-40B4-BE49-F238E27FC236}">
                <a16:creationId xmlns:a16="http://schemas.microsoft.com/office/drawing/2014/main" id="{68226963-A94B-E377-D69F-1681DC1E84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132" y="936653"/>
            <a:ext cx="6959585" cy="3914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68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BEF79-8B10-1AF9-CB57-9304AFE2F7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56A0DA2-4392-D9A9-4D29-871F06CFD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Mirror World 3D Event Design Platform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CD57E9-A853-E60C-309A-07B681E3E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840777-CDB8-4C4A-A632-9FBE6767C9EF}" type="slidenum">
              <a:rPr lang="en-GB" smtClean="0"/>
              <a:t>9</a:t>
            </a:fld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C762FC4-5B67-77B2-3900-B7239C277DC9}"/>
              </a:ext>
            </a:extLst>
          </p:cNvPr>
          <p:cNvGrpSpPr/>
          <p:nvPr/>
        </p:nvGrpSpPr>
        <p:grpSpPr>
          <a:xfrm>
            <a:off x="1409704" y="888377"/>
            <a:ext cx="6324592" cy="3508363"/>
            <a:chOff x="339973" y="1104038"/>
            <a:chExt cx="6438017" cy="3929325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42B6966-D054-D332-72C9-6170C3C61468}"/>
                </a:ext>
              </a:extLst>
            </p:cNvPr>
            <p:cNvSpPr/>
            <p:nvPr/>
          </p:nvSpPr>
          <p:spPr>
            <a:xfrm>
              <a:off x="339973" y="1104038"/>
              <a:ext cx="6438017" cy="3929325"/>
            </a:xfrm>
            <a:prstGeom prst="roundRect">
              <a:avLst>
                <a:gd name="adj" fmla="val 6147"/>
              </a:avLst>
            </a:prstGeom>
            <a:solidFill>
              <a:schemeClr val="accent2"/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algn="ctr"/>
              <a:endParaRPr lang="en-US" b="1" dirty="0">
                <a:solidFill>
                  <a:srgbClr val="2C1B3C"/>
                </a:solidFill>
              </a:endParaRP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15BD375-52C4-3AE9-7880-34186DED3C9C}"/>
                </a:ext>
              </a:extLst>
            </p:cNvPr>
            <p:cNvCxnSpPr>
              <a:cxnSpLocks/>
            </p:cNvCxnSpPr>
            <p:nvPr/>
          </p:nvCxnSpPr>
          <p:spPr>
            <a:xfrm>
              <a:off x="3819750" y="2213493"/>
              <a:ext cx="2078670" cy="0"/>
            </a:xfrm>
            <a:prstGeom prst="line">
              <a:avLst/>
            </a:prstGeom>
            <a:ln>
              <a:solidFill>
                <a:srgbClr val="FCF7F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61">
              <a:extLst>
                <a:ext uri="{FF2B5EF4-FFF2-40B4-BE49-F238E27FC236}">
                  <a16:creationId xmlns:a16="http://schemas.microsoft.com/office/drawing/2014/main" id="{F3A65DC6-5BB4-CD5B-15F6-3C4934894329}"/>
                </a:ext>
              </a:extLst>
            </p:cNvPr>
            <p:cNvSpPr txBox="1"/>
            <p:nvPr/>
          </p:nvSpPr>
          <p:spPr>
            <a:xfrm>
              <a:off x="3742740" y="3604650"/>
              <a:ext cx="15007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SG" sz="1800" baseline="0" dirty="0">
                  <a:solidFill>
                    <a:schemeClr val="bg1"/>
                  </a:solidFill>
                  <a:latin typeface="Blackadder ITC" panose="04020505051007020D02" pitchFamily="82" charset="0"/>
                  <a:ea typeface="Inter" panose="020B0502030000000004" pitchFamily="34" charset="0"/>
                </a:rPr>
                <a:t>Penny Hustle</a:t>
              </a:r>
              <a:endParaRPr lang="en-US" sz="1800" dirty="0">
                <a:solidFill>
                  <a:schemeClr val="bg1"/>
                </a:solidFill>
                <a:latin typeface="Blackadder ITC" panose="04020505051007020D02" pitchFamily="82" charset="0"/>
                <a:ea typeface="Inter" panose="020B0502030000000004" pitchFamily="34" charset="0"/>
              </a:endParaRPr>
            </a:p>
          </p:txBody>
        </p:sp>
        <p:pic>
          <p:nvPicPr>
            <p:cNvPr id="9" name="Picture 8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FE3249B8-7333-21CA-9DD3-442819259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6887" y="2808128"/>
              <a:ext cx="826501" cy="3229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F1BFB0-0FE1-7F04-4197-27821C0FB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572" y="2770106"/>
              <a:ext cx="785777" cy="399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F0FEF88-796E-5D37-EB65-FA33476C12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7915" y="2771062"/>
              <a:ext cx="458520" cy="397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 descr="A logo with text on it&#10;&#10;AI-generated content may be incorrect.">
              <a:extLst>
                <a:ext uri="{FF2B5EF4-FFF2-40B4-BE49-F238E27FC236}">
                  <a16:creationId xmlns:a16="http://schemas.microsoft.com/office/drawing/2014/main" id="{101AA45F-2C5C-D703-2C75-331C95660C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9133" y="3476604"/>
              <a:ext cx="690931" cy="583327"/>
            </a:xfrm>
            <a:prstGeom prst="rect">
              <a:avLst/>
            </a:prstGeom>
          </p:spPr>
        </p:pic>
        <p:pic>
          <p:nvPicPr>
            <p:cNvPr id="13" name="Picture 12" descr="Raffles Marina | Wedding Venues Singapore">
              <a:extLst>
                <a:ext uri="{FF2B5EF4-FFF2-40B4-BE49-F238E27FC236}">
                  <a16:creationId xmlns:a16="http://schemas.microsoft.com/office/drawing/2014/main" id="{8B9CF938-8EA0-8156-8394-3519E3298A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489" y="2562377"/>
              <a:ext cx="814484" cy="81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 descr="View 3D Virtual Tour - THE CHEVRONS Bungalow Singapore - Book Now">
              <a:extLst>
                <a:ext uri="{FF2B5EF4-FFF2-40B4-BE49-F238E27FC236}">
                  <a16:creationId xmlns:a16="http://schemas.microsoft.com/office/drawing/2014/main" id="{58CFBE34-8F8A-1869-40FB-0E948E9619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1795" y="2483393"/>
              <a:ext cx="972452" cy="972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 descr="Vynella Events">
              <a:extLst>
                <a:ext uri="{FF2B5EF4-FFF2-40B4-BE49-F238E27FC236}">
                  <a16:creationId xmlns:a16="http://schemas.microsoft.com/office/drawing/2014/main" id="{A7681414-AF9D-1A21-4622-21011346FC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9807" y="3360412"/>
              <a:ext cx="714430" cy="714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THE WILDEST GROUP: A Wedding and Events ...">
              <a:extLst>
                <a:ext uri="{FF2B5EF4-FFF2-40B4-BE49-F238E27FC236}">
                  <a16:creationId xmlns:a16="http://schemas.microsoft.com/office/drawing/2014/main" id="{E9ABD6DB-C012-3BE8-CD68-70219DA6A1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088" y="3596609"/>
              <a:ext cx="1293769" cy="3220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 descr="About Us - The Road Of Marriage (theROM) - theroadofmarriage">
              <a:extLst>
                <a:ext uri="{FF2B5EF4-FFF2-40B4-BE49-F238E27FC236}">
                  <a16:creationId xmlns:a16="http://schemas.microsoft.com/office/drawing/2014/main" id="{AAFECD1A-1279-CE04-F92F-F0222B6031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912" y="4359698"/>
              <a:ext cx="583456" cy="5834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ank You – KM Wedding Services &amp; Deco">
              <a:extLst>
                <a:ext uri="{FF2B5EF4-FFF2-40B4-BE49-F238E27FC236}">
                  <a16:creationId xmlns:a16="http://schemas.microsoft.com/office/drawing/2014/main" id="{B7D5F31A-1F8B-B1E5-0064-1BAB95157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9094" y="4452035"/>
              <a:ext cx="1395737" cy="398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Accor Logo &amp; Brand Assets (SVG, PNG and vector) - Brandfetch">
              <a:extLst>
                <a:ext uri="{FF2B5EF4-FFF2-40B4-BE49-F238E27FC236}">
                  <a16:creationId xmlns:a16="http://schemas.microsoft.com/office/drawing/2014/main" id="{9DBE9A06-1E92-7712-4AA7-09C5BC74C8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4597" y="2818343"/>
              <a:ext cx="1152328" cy="302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Dreamscaper.sg - Sustainable Events, Wedding, Proposal, SG60">
              <a:extLst>
                <a:ext uri="{FF2B5EF4-FFF2-40B4-BE49-F238E27FC236}">
                  <a16:creationId xmlns:a16="http://schemas.microsoft.com/office/drawing/2014/main" id="{C4FF1FF3-D33A-BD6B-58C4-2A52486EF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610" y="4489748"/>
              <a:ext cx="1616783" cy="323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C2F9775C-6B35-27BD-432F-03D46E7038C9}"/>
                </a:ext>
              </a:extLst>
            </p:cNvPr>
            <p:cNvSpPr txBox="1"/>
            <p:nvPr/>
          </p:nvSpPr>
          <p:spPr>
            <a:xfrm>
              <a:off x="4967003" y="4466760"/>
              <a:ext cx="1616783" cy="413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/>
              <a:r>
                <a:rPr lang="en-SG" sz="1800" baseline="0" dirty="0">
                  <a:solidFill>
                    <a:schemeClr val="tx1"/>
                  </a:solidFill>
                  <a:latin typeface="Aharoni" panose="020F0502020204030204" pitchFamily="2" charset="-79"/>
                  <a:ea typeface="Inter" panose="020B0502030000000004" pitchFamily="34" charset="0"/>
                  <a:cs typeface="Aharoni" panose="020F0502020204030204" pitchFamily="2" charset="-79"/>
                </a:rPr>
                <a:t>Luna Bianca</a:t>
              </a:r>
              <a:endParaRPr lang="en-US" sz="1800" dirty="0">
                <a:solidFill>
                  <a:schemeClr val="tx1"/>
                </a:solidFill>
                <a:latin typeface="Aharoni" panose="020F0502020204030204" pitchFamily="2" charset="-79"/>
                <a:ea typeface="Inter" panose="020B0502030000000004" pitchFamily="34" charset="0"/>
                <a:cs typeface="Aharoni" panose="020F0502020204030204" pitchFamily="2" charset="-79"/>
              </a:endParaRPr>
            </a:p>
          </p:txBody>
        </p:sp>
        <p:pic>
          <p:nvPicPr>
            <p:cNvPr id="22" name="Picture 21" descr="Luvpersecond Studio : Singapore Wedding Photographer">
              <a:extLst>
                <a:ext uri="{FF2B5EF4-FFF2-40B4-BE49-F238E27FC236}">
                  <a16:creationId xmlns:a16="http://schemas.microsoft.com/office/drawing/2014/main" id="{2983F3C5-7E67-866B-1804-6FD7E13C5C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96" b="32111"/>
            <a:stretch>
              <a:fillRect/>
            </a:stretch>
          </p:blipFill>
          <p:spPr bwMode="auto">
            <a:xfrm>
              <a:off x="614054" y="1691955"/>
              <a:ext cx="776562" cy="289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4977FB7D-0B22-D2D1-D300-3C72C61096B7}"/>
                </a:ext>
              </a:extLst>
            </p:cNvPr>
            <p:cNvSpPr/>
            <p:nvPr/>
          </p:nvSpPr>
          <p:spPr>
            <a:xfrm>
              <a:off x="535119" y="1220331"/>
              <a:ext cx="3504685" cy="302552"/>
            </a:xfrm>
            <a:prstGeom prst="roundRect">
              <a:avLst>
                <a:gd name="adj" fmla="val 14773"/>
              </a:avLst>
            </a:prstGeom>
            <a:solidFill>
              <a:srgbClr val="F586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en-US" b="1" dirty="0">
                  <a:solidFill>
                    <a:srgbClr val="2C1B3C"/>
                  </a:solidFill>
                  <a:latin typeface="Hanken Grotesk" panose="02010600030101010101" charset="0"/>
                </a:rPr>
                <a:t>Strategic Partners</a:t>
              </a:r>
              <a:endParaRPr lang="en-US" b="1" dirty="0">
                <a:solidFill>
                  <a:srgbClr val="2C1B3C"/>
                </a:solidFill>
                <a:latin typeface="Hanken Grotesk" panose="02010600030101010101" charset="0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81EAF25B-8F09-7A46-BE35-C77A2E618830}"/>
                </a:ext>
              </a:extLst>
            </p:cNvPr>
            <p:cNvSpPr/>
            <p:nvPr/>
          </p:nvSpPr>
          <p:spPr>
            <a:xfrm>
              <a:off x="535119" y="2119383"/>
              <a:ext cx="3504685" cy="302552"/>
            </a:xfrm>
            <a:prstGeom prst="roundRect">
              <a:avLst>
                <a:gd name="adj" fmla="val 14773"/>
              </a:avLst>
            </a:prstGeom>
            <a:solidFill>
              <a:srgbClr val="F5867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r>
                <a:rPr lang="en-US" b="1" dirty="0">
                  <a:solidFill>
                    <a:srgbClr val="2C1B3C"/>
                  </a:solidFill>
                  <a:latin typeface="Hanken Grotesk" panose="02010600030101010101" charset="0"/>
                </a:rPr>
                <a:t>Wedding Stylists</a:t>
              </a:r>
              <a:endParaRPr lang="en-US" b="1" dirty="0">
                <a:solidFill>
                  <a:srgbClr val="2C1B3C"/>
                </a:solidFill>
                <a:latin typeface="Hanken Grotesk" panose="02010600030101010101" charset="0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25" name="TextBox 35">
              <a:extLst>
                <a:ext uri="{FF2B5EF4-FFF2-40B4-BE49-F238E27FC236}">
                  <a16:creationId xmlns:a16="http://schemas.microsoft.com/office/drawing/2014/main" id="{9EA834A9-EFFE-32AE-BD43-E48F2FEC461F}"/>
                </a:ext>
              </a:extLst>
            </p:cNvPr>
            <p:cNvSpPr txBox="1"/>
            <p:nvPr/>
          </p:nvSpPr>
          <p:spPr>
            <a:xfrm>
              <a:off x="489915" y="2516206"/>
              <a:ext cx="1206636" cy="27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000" b="1" dirty="0">
                  <a:latin typeface="Hanken Grotesk" panose="02010600030101010101" charset="0"/>
                  <a:ea typeface="Inter" panose="020B0502030000000004" pitchFamily="34" charset="0"/>
                </a:rPr>
                <a:t>Venues</a:t>
              </a:r>
            </a:p>
          </p:txBody>
        </p:sp>
        <p:sp>
          <p:nvSpPr>
            <p:cNvPr id="26" name="TextBox 36">
              <a:extLst>
                <a:ext uri="{FF2B5EF4-FFF2-40B4-BE49-F238E27FC236}">
                  <a16:creationId xmlns:a16="http://schemas.microsoft.com/office/drawing/2014/main" id="{D75EEB29-0E95-3F72-2FB5-263CCA861476}"/>
                </a:ext>
              </a:extLst>
            </p:cNvPr>
            <p:cNvSpPr txBox="1"/>
            <p:nvPr/>
          </p:nvSpPr>
          <p:spPr>
            <a:xfrm>
              <a:off x="489915" y="4159619"/>
              <a:ext cx="1558340" cy="27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000" b="1" dirty="0">
                  <a:latin typeface="Hanken Grotesk" panose="02010600030101010101" charset="0"/>
                  <a:ea typeface="Inter" panose="020B0502030000000004" pitchFamily="34" charset="0"/>
                </a:rPr>
                <a:t>Décor Companies</a:t>
              </a:r>
            </a:p>
          </p:txBody>
        </p:sp>
        <p:sp>
          <p:nvSpPr>
            <p:cNvPr id="27" name="TextBox 37">
              <a:extLst>
                <a:ext uri="{FF2B5EF4-FFF2-40B4-BE49-F238E27FC236}">
                  <a16:creationId xmlns:a16="http://schemas.microsoft.com/office/drawing/2014/main" id="{904925C2-923A-44C7-78F7-5D85119DF6E5}"/>
                </a:ext>
              </a:extLst>
            </p:cNvPr>
            <p:cNvSpPr txBox="1"/>
            <p:nvPr/>
          </p:nvSpPr>
          <p:spPr>
            <a:xfrm>
              <a:off x="489915" y="3246402"/>
              <a:ext cx="1206636" cy="2757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000" b="1" dirty="0">
                  <a:latin typeface="Hanken Grotesk" panose="02010600030101010101" charset="0"/>
                  <a:ea typeface="Inter" panose="020B0502030000000004" pitchFamily="34" charset="0"/>
                </a:rPr>
                <a:t>Boutiques</a:t>
              </a:r>
            </a:p>
          </p:txBody>
        </p:sp>
        <p:pic>
          <p:nvPicPr>
            <p:cNvPr id="28" name="Picture 27" descr="BOWS Archives - BOWS | Blissful One-Stop Wedding Show">
              <a:extLst>
                <a:ext uri="{FF2B5EF4-FFF2-40B4-BE49-F238E27FC236}">
                  <a16:creationId xmlns:a16="http://schemas.microsoft.com/office/drawing/2014/main" id="{2F37159B-1D40-166F-20AD-7DD740D757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9249" y="1375832"/>
              <a:ext cx="1007414" cy="10074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136DEA60-DBA7-2755-2146-58FE76C28D47}"/>
              </a:ext>
            </a:extLst>
          </p:cNvPr>
          <p:cNvSpPr txBox="1">
            <a:spLocks/>
          </p:cNvSpPr>
          <p:nvPr/>
        </p:nvSpPr>
        <p:spPr>
          <a:xfrm>
            <a:off x="2149692" y="4361963"/>
            <a:ext cx="4548685" cy="37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79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Hanken Grotesk"/>
              <a:buChar char="●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○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■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●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○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■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●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○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anken Grotesk"/>
              <a:buChar char="■"/>
              <a:defRPr sz="1400" b="0" i="0" u="none" strike="noStrike" cap="none">
                <a:solidFill>
                  <a:schemeClr val="dk1"/>
                </a:solidFill>
                <a:latin typeface="Hanken Grotesk"/>
                <a:ea typeface="Hanken Grotesk"/>
                <a:cs typeface="Hanken Grotesk"/>
                <a:sym typeface="Hanken Grotesk"/>
              </a:defRPr>
            </a:lvl9pPr>
          </a:lstStyle>
          <a:p>
            <a:pPr marL="0" indent="0" algn="ctr">
              <a:buNone/>
            </a:pPr>
            <a:r>
              <a:rPr lang="en-US" dirty="0"/>
              <a:t>We secured 15 LOIs with various partners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12736099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Elegant Black &amp; White Thesis Defense by Slidesgo">
  <a:themeElements>
    <a:clrScheme name="Simple Light">
      <a:dk1>
        <a:srgbClr val="333333"/>
      </a:dk1>
      <a:lt1>
        <a:srgbClr val="FDFDFD"/>
      </a:lt1>
      <a:dk2>
        <a:srgbClr val="E8E7E7"/>
      </a:dk2>
      <a:lt2>
        <a:srgbClr val="B2B2B2"/>
      </a:lt2>
      <a:accent1>
        <a:srgbClr val="777777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259</Words>
  <Application>Microsoft Office PowerPoint</Application>
  <PresentationFormat>全屏显示(16:9)</PresentationFormat>
  <Paragraphs>64</Paragraphs>
  <Slides>9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7" baseType="lpstr">
      <vt:lpstr>Hanken Grotesk</vt:lpstr>
      <vt:lpstr>Montserrat Medium</vt:lpstr>
      <vt:lpstr>Arial</vt:lpstr>
      <vt:lpstr>Figtree Black</vt:lpstr>
      <vt:lpstr>Montserrat</vt:lpstr>
      <vt:lpstr>Aharoni</vt:lpstr>
      <vt:lpstr>Blackadder ITC</vt:lpstr>
      <vt:lpstr>Elegant Black &amp; White Thesis Defense by Slidesgo</vt:lpstr>
      <vt:lpstr>Mirror World 3D Immersive Indoor Navigation</vt:lpstr>
      <vt:lpstr>Mirror World 3D Immersive Indoor Navigation</vt:lpstr>
      <vt:lpstr>Mirror World 3D Immersive Indoor Navigation</vt:lpstr>
      <vt:lpstr>Mirror World 3D Immersive Indoor Navigation</vt:lpstr>
      <vt:lpstr>Mirror World 3D Immersive Indoor Navigation</vt:lpstr>
      <vt:lpstr>Mirror World 3D Event Design Platform</vt:lpstr>
      <vt:lpstr>Mirror World 3D Event Design Platform</vt:lpstr>
      <vt:lpstr>Mirror World 3D Event Design Platform</vt:lpstr>
      <vt:lpstr>Mirror World 3D Event Design Platform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Yan Zhiwen</cp:lastModifiedBy>
  <cp:revision>50</cp:revision>
  <dcterms:modified xsi:type="dcterms:W3CDTF">2026-06-08T15:17:37Z</dcterms:modified>
</cp:coreProperties>
</file>